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6858000" cy="1219041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1440" y="3876"/>
      </p:cViewPr>
      <p:guideLst>
        <p:guide orient="horz" pos="384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786930"/>
            <a:ext cx="5829300" cy="2613038"/>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6907901"/>
            <a:ext cx="4800600" cy="311532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488183"/>
            <a:ext cx="1543050" cy="1040135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488183"/>
            <a:ext cx="4514850" cy="1040135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7833470"/>
            <a:ext cx="5829300" cy="2421151"/>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5166818"/>
            <a:ext cx="5829300" cy="266665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13.04.2021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844431"/>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844431"/>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728734"/>
            <a:ext cx="303014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865941"/>
            <a:ext cx="303014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728734"/>
            <a:ext cx="303133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3865941"/>
            <a:ext cx="303133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13.04.2021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13.04.2021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13.04.2021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485359"/>
            <a:ext cx="2256235" cy="206559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485360"/>
            <a:ext cx="3833813" cy="104041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2550958"/>
            <a:ext cx="2256235" cy="83385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8533289"/>
            <a:ext cx="4114800" cy="1007403"/>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1089236"/>
            <a:ext cx="4114800" cy="73142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9540692"/>
            <a:ext cx="4114800" cy="14306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13.04.2021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488182"/>
            <a:ext cx="6172200" cy="2031736"/>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844431"/>
            <a:ext cx="6172200" cy="804510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11298708"/>
            <a:ext cx="1600200" cy="649027"/>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13.04.2021</a:t>
            </a:fld>
            <a:endParaRPr lang="ru-RU"/>
          </a:p>
        </p:txBody>
      </p:sp>
      <p:sp>
        <p:nvSpPr>
          <p:cNvPr id="5" name="Нижний колонтитул 4"/>
          <p:cNvSpPr>
            <a:spLocks noGrp="1"/>
          </p:cNvSpPr>
          <p:nvPr>
            <p:ph type="ftr" sz="quarter" idx="3"/>
          </p:nvPr>
        </p:nvSpPr>
        <p:spPr>
          <a:xfrm>
            <a:off x="2343150" y="11298708"/>
            <a:ext cx="2171700" cy="64902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11298708"/>
            <a:ext cx="1600200" cy="649027"/>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hyperlink" Target="mailto:Bak.Agrarnyy@tatar.ru" TargetMode="Externa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1142984" y="154748"/>
            <a:ext cx="4429156" cy="253916"/>
          </a:xfrm>
          <a:prstGeom prst="rect">
            <a:avLst/>
          </a:prstGeom>
        </p:spPr>
        <p:txBody>
          <a:bodyPr wrap="square">
            <a:spAutoFit/>
          </a:bodyPr>
          <a:lstStyle/>
          <a:p>
            <a:pPr algn="ctr"/>
            <a:r>
              <a:rPr lang="ru-RU" sz="1000" dirty="0" smtClean="0">
                <a:effectLst>
                  <a:outerShdw blurRad="38100" dist="38100" dir="2700000" algn="tl">
                    <a:srgbClr val="000000">
                      <a:alpha val="43137"/>
                    </a:srgbClr>
                  </a:outerShdw>
                </a:effectLst>
                <a:latin typeface="Times New Roman" pitchFamily="18" charset="0"/>
                <a:cs typeface="Times New Roman" pitchFamily="18" charset="0"/>
              </a:rPr>
              <a:t>ГАПОУ «</a:t>
            </a:r>
            <a:r>
              <a:rPr lang="ru-RU" sz="1000" dirty="0" err="1" smtClean="0">
                <a:effectLst>
                  <a:outerShdw blurRad="38100" dist="38100" dir="2700000" algn="tl">
                    <a:srgbClr val="000000">
                      <a:alpha val="43137"/>
                    </a:srgbClr>
                  </a:outerShdw>
                </a:effectLst>
                <a:latin typeface="Times New Roman" pitchFamily="18" charset="0"/>
                <a:cs typeface="Times New Roman" pitchFamily="18" charset="0"/>
              </a:rPr>
              <a:t>Бугульминский</a:t>
            </a:r>
            <a:r>
              <a:rPr lang="ru-RU" sz="1000" dirty="0" smtClean="0">
                <a:effectLst>
                  <a:outerShdw blurRad="38100" dist="38100" dir="2700000" algn="tl">
                    <a:srgbClr val="000000">
                      <a:alpha val="43137"/>
                    </a:srgbClr>
                  </a:outerShdw>
                </a:effectLst>
                <a:latin typeface="Times New Roman" pitchFamily="18" charset="0"/>
                <a:cs typeface="Times New Roman" pitchFamily="18" charset="0"/>
              </a:rPr>
              <a:t> аграрный колледж»</a:t>
            </a:r>
            <a:endParaRPr lang="ru-RU" sz="1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5" name="Picture 1" descr="C:\Users\Библиотека\Desktop\ВСЕ материалы на конкурс и на сайт\логотип колледжа.png"/>
          <p:cNvPicPr>
            <a:picLocks noChangeAspect="1" noChangeArrowheads="1"/>
          </p:cNvPicPr>
          <p:nvPr/>
        </p:nvPicPr>
        <p:blipFill>
          <a:blip r:embed="rId2" cstate="print"/>
          <a:srcRect/>
          <a:stretch>
            <a:fillRect/>
          </a:stretch>
        </p:blipFill>
        <p:spPr bwMode="auto">
          <a:xfrm>
            <a:off x="285728" y="238092"/>
            <a:ext cx="928362" cy="1000132"/>
          </a:xfrm>
          <a:prstGeom prst="rect">
            <a:avLst/>
          </a:prstGeom>
          <a:noFill/>
        </p:spPr>
      </p:pic>
      <p:pic>
        <p:nvPicPr>
          <p:cNvPr id="16" name="Picture 2" descr="C:\Users\Библиотека\Desktop\ВЫПУСК ГАЗЕТЫ\ГАЗЕТА\1280px-Traktor_Bugulma_02.jpg"/>
          <p:cNvPicPr>
            <a:picLocks noChangeAspect="1" noChangeArrowheads="1"/>
          </p:cNvPicPr>
          <p:nvPr/>
        </p:nvPicPr>
        <p:blipFill>
          <a:blip r:embed="rId3" cstate="print"/>
          <a:srcRect/>
          <a:stretch>
            <a:fillRect/>
          </a:stretch>
        </p:blipFill>
        <p:spPr bwMode="auto">
          <a:xfrm>
            <a:off x="5429264" y="380968"/>
            <a:ext cx="1000132" cy="840948"/>
          </a:xfrm>
          <a:prstGeom prst="rect">
            <a:avLst/>
          </a:prstGeom>
          <a:noFill/>
        </p:spPr>
      </p:pic>
      <p:sp>
        <p:nvSpPr>
          <p:cNvPr id="17" name="Прямоугольник 16"/>
          <p:cNvSpPr/>
          <p:nvPr/>
        </p:nvSpPr>
        <p:spPr>
          <a:xfrm>
            <a:off x="1428736" y="537000"/>
            <a:ext cx="4143404" cy="707886"/>
          </a:xfrm>
          <a:prstGeom prst="rect">
            <a:avLst/>
          </a:prstGeom>
        </p:spPr>
        <p:txBody>
          <a:bodyPr wrap="square">
            <a:spAutoFit/>
          </a:bodyPr>
          <a:lstStyle/>
          <a:p>
            <a:r>
              <a:rPr lang="ru-RU" sz="4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Ф О Р Д З О Н</a:t>
            </a:r>
            <a:endParaRPr lang="ru-RU" sz="40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18" name="Прямоугольник 17"/>
          <p:cNvSpPr/>
          <p:nvPr/>
        </p:nvSpPr>
        <p:spPr>
          <a:xfrm>
            <a:off x="928670" y="309530"/>
            <a:ext cx="4786346" cy="400110"/>
          </a:xfrm>
          <a:prstGeom prst="rect">
            <a:avLst/>
          </a:prstGeom>
        </p:spPr>
        <p:txBody>
          <a:bodyPr wrap="square">
            <a:spAutoFit/>
          </a:bodyPr>
          <a:lstStyle/>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Студенческая газета</a:t>
            </a:r>
          </a:p>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 </a:t>
            </a:r>
            <a:endParaRPr lang="ru-RU" sz="1000" dirty="0">
              <a:latin typeface="Times New Roman" pitchFamily="18" charset="0"/>
              <a:cs typeface="Times New Roman" pitchFamily="18" charset="0"/>
            </a:endParaRPr>
          </a:p>
        </p:txBody>
      </p:sp>
      <p:cxnSp>
        <p:nvCxnSpPr>
          <p:cNvPr id="19" name="Прямая соединительная линия 18"/>
          <p:cNvCxnSpPr/>
          <p:nvPr/>
        </p:nvCxnSpPr>
        <p:spPr>
          <a:xfrm>
            <a:off x="214290" y="95216"/>
            <a:ext cx="6357982" cy="1588"/>
          </a:xfrm>
          <a:prstGeom prst="line">
            <a:avLst/>
          </a:prstGeom>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2261636" y="1095348"/>
            <a:ext cx="1699503" cy="246221"/>
          </a:xfrm>
          <a:prstGeom prst="rect">
            <a:avLst/>
          </a:prstGeom>
        </p:spPr>
        <p:txBody>
          <a:bodyPr wrap="none">
            <a:spAutoFit/>
          </a:bodyPr>
          <a:lstStyle/>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выпуск № </a:t>
            </a:r>
            <a:r>
              <a:rPr lang="ru-RU" sz="1000" dirty="0" smtClean="0">
                <a:latin typeface="Times New Roman" pitchFamily="18" charset="0"/>
                <a:ea typeface="Century Schoolbook" pitchFamily="18" charset="0"/>
                <a:cs typeface="Times New Roman" pitchFamily="18" charset="0"/>
              </a:rPr>
              <a:t>, март 2021 </a:t>
            </a:r>
            <a:r>
              <a:rPr lang="ru-RU" sz="1000" dirty="0" smtClean="0">
                <a:latin typeface="Times New Roman" pitchFamily="18" charset="0"/>
                <a:ea typeface="Century Schoolbook" pitchFamily="18" charset="0"/>
                <a:cs typeface="Times New Roman" pitchFamily="18" charset="0"/>
              </a:rPr>
              <a:t>года</a:t>
            </a:r>
            <a:endParaRPr lang="ru-RU" sz="1000" dirty="0">
              <a:latin typeface="Times New Roman" pitchFamily="18" charset="0"/>
              <a:cs typeface="Times New Roman" pitchFamily="18" charset="0"/>
            </a:endParaRPr>
          </a:p>
        </p:txBody>
      </p:sp>
      <p:cxnSp>
        <p:nvCxnSpPr>
          <p:cNvPr id="21" name="Прямая соединительная линия 20"/>
          <p:cNvCxnSpPr/>
          <p:nvPr/>
        </p:nvCxnSpPr>
        <p:spPr>
          <a:xfrm>
            <a:off x="214290" y="1381100"/>
            <a:ext cx="635798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rot="5400000">
            <a:off x="5929330" y="738158"/>
            <a:ext cx="128588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rot="5400000">
            <a:off x="-345325" y="726269"/>
            <a:ext cx="111923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4" name="Прямоугольник 23"/>
          <p:cNvSpPr/>
          <p:nvPr/>
        </p:nvSpPr>
        <p:spPr>
          <a:xfrm>
            <a:off x="1927996" y="1387423"/>
            <a:ext cx="4645070" cy="2862322"/>
          </a:xfrm>
          <a:prstGeom prst="rect">
            <a:avLst/>
          </a:prstGeom>
        </p:spPr>
        <p:txBody>
          <a:bodyPr wrap="square">
            <a:spAutoFit/>
          </a:bodyPr>
          <a:lstStyle/>
          <a:p>
            <a:pPr algn="ctr"/>
            <a:r>
              <a:rPr lang="ru-RU" sz="1000" b="1" i="1" dirty="0">
                <a:latin typeface="Times New Roman" pitchFamily="18" charset="0"/>
                <a:cs typeface="Times New Roman" pitchFamily="18" charset="0"/>
              </a:rPr>
              <a:t>"А, ну-ка, девушки!"</a:t>
            </a:r>
          </a:p>
          <a:p>
            <a:endParaRPr lang="en-US" sz="1000" dirty="0" smtClean="0">
              <a:latin typeface="Times New Roman" pitchFamily="18" charset="0"/>
              <a:cs typeface="Times New Roman" pitchFamily="18" charset="0"/>
            </a:endParaRPr>
          </a:p>
          <a:p>
            <a:r>
              <a:rPr lang="ru-RU" sz="1000" dirty="0" smtClean="0">
                <a:latin typeface="Times New Roman" pitchFamily="18" charset="0"/>
                <a:cs typeface="Times New Roman" pitchFamily="18" charset="0"/>
              </a:rPr>
              <a:t>2 </a:t>
            </a:r>
            <a:r>
              <a:rPr lang="ru-RU" sz="1000" dirty="0">
                <a:latin typeface="Times New Roman" pitchFamily="18" charset="0"/>
                <a:cs typeface="Times New Roman" pitchFamily="18" charset="0"/>
              </a:rPr>
              <a:t>марта в спортивном зале колледжа  состоялся спортивный праздник "А, ну-ка, девушки!" посвященный Международному Женскому Дню 8 Марта. Программа праздника была довольно насыщенной. Первым заданием было представление команд. Оно было задорным и рифмованным. Командам были предложены занимательные, иногда очень непростые конкурсы, где они смогли проявить свои спортивные навыки. Все этапы этого увлекательного соревнования проходили в напряженной борьбе. Болельщики и зрители следили за ходом событий и очень переживали. Спортивный задор и желание добиться победы для своей команды захватывали девушек настолько, что они не замечали происходящего вокруг. Все старались изо всех сил прийти к финишу первыми. В зале царили смех, шум и веселье. Все были счастливы! А счастливые от восторга глаза детей – лучшая награда всем организаторам праздника. Соревнования стали настоящим праздником спорта, здоровья и молодости! Команды поняли: чтобы завоевать победу – мало быть просто физически сильным, необходимо при этом обладать достаточной целеустремленностью, силой воли, быть организованным и собранным, ловким и находчивым.</a:t>
            </a:r>
            <a:endParaRPr lang="ru-RU" sz="1000" dirty="0">
              <a:latin typeface="Times New Roman" pitchFamily="18" charset="0"/>
              <a:cs typeface="Times New Roman" pitchFamily="18" charset="0"/>
            </a:endParaRPr>
          </a:p>
        </p:txBody>
      </p:sp>
      <p:pic>
        <p:nvPicPr>
          <p:cNvPr id="1026" name="Picture 2" descr="G:\газеты\9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6462" y="4274665"/>
            <a:ext cx="3427412" cy="2258976"/>
          </a:xfrm>
          <a:prstGeom prst="rect">
            <a:avLst/>
          </a:prstGeom>
          <a:noFill/>
          <a:extLst>
            <a:ext uri="{909E8E84-426E-40DD-AFC4-6F175D3DCCD1}">
              <a14:hiddenFill xmlns:a14="http://schemas.microsoft.com/office/drawing/2010/main">
                <a:solidFill>
                  <a:srgbClr val="FFFFFF"/>
                </a:solidFill>
              </a14:hiddenFill>
            </a:ext>
          </a:extLst>
        </p:spPr>
      </p:pic>
      <p:sp>
        <p:nvSpPr>
          <p:cNvPr id="25" name="Прямоугольник 24"/>
          <p:cNvSpPr/>
          <p:nvPr/>
        </p:nvSpPr>
        <p:spPr>
          <a:xfrm>
            <a:off x="213496" y="6671270"/>
            <a:ext cx="3429000" cy="1938992"/>
          </a:xfrm>
          <a:prstGeom prst="rect">
            <a:avLst/>
          </a:prstGeom>
        </p:spPr>
        <p:txBody>
          <a:bodyPr>
            <a:spAutoFit/>
          </a:bodyPr>
          <a:lstStyle/>
          <a:p>
            <a:pPr algn="ctr" fontAlgn="base"/>
            <a:r>
              <a:rPr lang="ru-RU" sz="1000" b="1" i="1" dirty="0">
                <a:latin typeface="Times New Roman" pitchFamily="18" charset="0"/>
                <a:cs typeface="Times New Roman" pitchFamily="18" charset="0"/>
              </a:rPr>
              <a:t>А</a:t>
            </a:r>
            <a:r>
              <a:rPr lang="en-US" sz="1000" b="1" i="1" dirty="0" err="1">
                <a:latin typeface="Times New Roman" pitchFamily="18" charset="0"/>
                <a:cs typeface="Times New Roman" pitchFamily="18" charset="0"/>
              </a:rPr>
              <a:t>ction</a:t>
            </a:r>
            <a:r>
              <a:rPr lang="en-US" sz="1000" b="1" i="1" dirty="0">
                <a:latin typeface="Times New Roman" pitchFamily="18" charset="0"/>
                <a:cs typeface="Times New Roman" pitchFamily="18" charset="0"/>
              </a:rPr>
              <a:t>-</a:t>
            </a:r>
            <a:r>
              <a:rPr lang="ru-RU" sz="1000" b="1" i="1" dirty="0" err="1">
                <a:latin typeface="Times New Roman" pitchFamily="18" charset="0"/>
                <a:cs typeface="Times New Roman" pitchFamily="18" charset="0"/>
              </a:rPr>
              <a:t>квест</a:t>
            </a:r>
            <a:endParaRPr lang="ru-RU" sz="1000" b="1" i="1" dirty="0">
              <a:latin typeface="Times New Roman" pitchFamily="18" charset="0"/>
              <a:cs typeface="Times New Roman" pitchFamily="18" charset="0"/>
            </a:endParaRPr>
          </a:p>
          <a:p>
            <a:pPr fontAlgn="base"/>
            <a:endParaRPr lang="en-US" sz="1000" dirty="0" smtClean="0">
              <a:latin typeface="Times New Roman" pitchFamily="18" charset="0"/>
              <a:cs typeface="Times New Roman" pitchFamily="18" charset="0"/>
            </a:endParaRPr>
          </a:p>
          <a:p>
            <a:pPr fontAlgn="base"/>
            <a:r>
              <a:rPr lang="ru-RU" sz="1000" dirty="0" err="1" smtClean="0">
                <a:latin typeface="Times New Roman" pitchFamily="18" charset="0"/>
                <a:cs typeface="Times New Roman" pitchFamily="18" charset="0"/>
              </a:rPr>
              <a:t>Аction-квест</a:t>
            </a:r>
            <a:r>
              <a:rPr lang="ru-RU" sz="1000" dirty="0" smtClean="0">
                <a:latin typeface="Times New Roman" pitchFamily="18" charset="0"/>
                <a:cs typeface="Times New Roman" pitchFamily="18" charset="0"/>
              </a:rPr>
              <a:t> </a:t>
            </a:r>
            <a:r>
              <a:rPr lang="ru-RU" sz="1000" dirty="0">
                <a:latin typeface="Times New Roman" pitchFamily="18" charset="0"/>
                <a:cs typeface="Times New Roman" pitchFamily="18" charset="0"/>
              </a:rPr>
              <a:t>приуроченный к Международному дню борьбы с наркоманией и наркобизнесом.  </a:t>
            </a:r>
          </a:p>
          <a:p>
            <a:pPr fontAlgn="base"/>
            <a:r>
              <a:rPr lang="ru-RU" sz="1000" dirty="0">
                <a:latin typeface="Times New Roman" pitchFamily="18" charset="0"/>
                <a:cs typeface="Times New Roman" pitchFamily="18" charset="0"/>
              </a:rPr>
              <a:t>1 марта студенты колледжа приняли участие в </a:t>
            </a:r>
            <a:r>
              <a:rPr lang="ru-RU" sz="1000" dirty="0" err="1">
                <a:latin typeface="Times New Roman" pitchFamily="18" charset="0"/>
                <a:cs typeface="Times New Roman" pitchFamily="18" charset="0"/>
              </a:rPr>
              <a:t>Аction-квесте</a:t>
            </a:r>
            <a:r>
              <a:rPr lang="ru-RU" sz="1000" dirty="0">
                <a:latin typeface="Times New Roman" pitchFamily="18" charset="0"/>
                <a:cs typeface="Times New Roman" pitchFamily="18" charset="0"/>
              </a:rPr>
              <a:t> приуроченном к Международному дню борьбы с наркоманией и наркобизнесом.  По легенде </a:t>
            </a:r>
            <a:r>
              <a:rPr lang="ru-RU" sz="1000" dirty="0" err="1">
                <a:latin typeface="Times New Roman" pitchFamily="18" charset="0"/>
                <a:cs typeface="Times New Roman" pitchFamily="18" charset="0"/>
              </a:rPr>
              <a:t>квеста</a:t>
            </a:r>
            <a:r>
              <a:rPr lang="ru-RU" sz="1000" dirty="0">
                <a:latin typeface="Times New Roman" pitchFamily="18" charset="0"/>
                <a:cs typeface="Times New Roman" pitchFamily="18" charset="0"/>
              </a:rPr>
              <a:t> студенты стали бойцами </a:t>
            </a:r>
            <a:r>
              <a:rPr lang="ru-RU" sz="1000" dirty="0" err="1">
                <a:latin typeface="Times New Roman" pitchFamily="18" charset="0"/>
                <a:cs typeface="Times New Roman" pitchFamily="18" charset="0"/>
              </a:rPr>
              <a:t>наркоконтроля</a:t>
            </a:r>
            <a:r>
              <a:rPr lang="ru-RU" sz="1000" dirty="0">
                <a:latin typeface="Times New Roman" pitchFamily="18" charset="0"/>
                <a:cs typeface="Times New Roman" pitchFamily="18" charset="0"/>
              </a:rPr>
              <a:t>, которые по долгу службы должны быть всесторонне развитыми, иметь мужество и хорошую физическую подготовку. Все эти умения помогли выполнить секретную операцию по поиску тайника.</a:t>
            </a:r>
          </a:p>
        </p:txBody>
      </p:sp>
      <p:sp>
        <p:nvSpPr>
          <p:cNvPr id="26" name="Прямоугольник 25"/>
          <p:cNvSpPr/>
          <p:nvPr/>
        </p:nvSpPr>
        <p:spPr>
          <a:xfrm>
            <a:off x="3144066" y="8975526"/>
            <a:ext cx="3429000" cy="1631216"/>
          </a:xfrm>
          <a:prstGeom prst="rect">
            <a:avLst/>
          </a:prstGeom>
        </p:spPr>
        <p:txBody>
          <a:bodyPr>
            <a:spAutoFit/>
          </a:bodyPr>
          <a:lstStyle/>
          <a:p>
            <a:pPr algn="ctr" fontAlgn="base"/>
            <a:r>
              <a:rPr lang="ru-RU" sz="1000" b="1" i="1" dirty="0">
                <a:latin typeface="Times New Roman" pitchFamily="18" charset="0"/>
                <a:cs typeface="Times New Roman" pitchFamily="18" charset="0"/>
              </a:rPr>
              <a:t>Международный женский день</a:t>
            </a:r>
          </a:p>
          <a:p>
            <a:pPr fontAlgn="base"/>
            <a:r>
              <a:rPr lang="ru-RU" sz="1000" dirty="0">
                <a:latin typeface="Times New Roman" pitchFamily="18" charset="0"/>
                <a:cs typeface="Times New Roman" pitchFamily="18" charset="0"/>
              </a:rPr>
              <a:t> </a:t>
            </a:r>
          </a:p>
          <a:p>
            <a:pPr fontAlgn="base"/>
            <a:r>
              <a:rPr lang="ru-RU" sz="1000" dirty="0">
                <a:latin typeface="Times New Roman" pitchFamily="18" charset="0"/>
                <a:cs typeface="Times New Roman" pitchFamily="18" charset="0"/>
              </a:rPr>
              <a:t>Этот праздник всегда наполнен радостью, цветами, подарками. В преддверии Международного женского  дня студенты колледжа поздравили женщин ветеранов колледжа с 8 марта. Коллектив преподавателей и студентов выразил слова уважения и благодарности женщинам, проработавшим многие годы в системе ПТО. Ребята вручили женщинам  цветы и подарки к праздничному столу.</a:t>
            </a:r>
          </a:p>
        </p:txBody>
      </p:sp>
      <p:pic>
        <p:nvPicPr>
          <p:cNvPr id="1027" name="Picture 3" descr="G:\газеты\9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28" y="8722837"/>
            <a:ext cx="2858338" cy="1883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газеты\9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9516" y="6760433"/>
            <a:ext cx="2809880" cy="1851966"/>
          </a:xfrm>
          <a:prstGeom prst="rect">
            <a:avLst/>
          </a:prstGeom>
          <a:noFill/>
          <a:extLst>
            <a:ext uri="{909E8E84-426E-40DD-AFC4-6F175D3DCCD1}">
              <a14:hiddenFill xmlns:a14="http://schemas.microsoft.com/office/drawing/2010/main">
                <a:solidFill>
                  <a:srgbClr val="FFFFFF"/>
                </a:solidFill>
              </a14:hiddenFill>
            </a:ext>
          </a:extLst>
        </p:spPr>
      </p:pic>
      <p:pic>
        <p:nvPicPr>
          <p:cNvPr id="30" name="Рисунок 29">
            <a:extLst>
              <a:ext uri="{FF2B5EF4-FFF2-40B4-BE49-F238E27FC236}">
                <a16:creationId xmlns="" xmlns:a16="http://schemas.microsoft.com/office/drawing/2014/main" id="{4A28E92B-DD76-4BB6-9E02-E58BB28E5638}"/>
              </a:ext>
            </a:extLst>
          </p:cNvPr>
          <p:cNvPicPr>
            <a:picLocks noChangeAspect="1"/>
          </p:cNvPicPr>
          <p:nvPr/>
        </p:nvPicPr>
        <p:blipFill>
          <a:blip r:embed="rId7"/>
          <a:stretch>
            <a:fillRect/>
          </a:stretch>
        </p:blipFill>
        <p:spPr>
          <a:xfrm>
            <a:off x="1930616" y="1558702"/>
            <a:ext cx="18290" cy="3917526"/>
          </a:xfrm>
          <a:prstGeom prst="rect">
            <a:avLst/>
          </a:prstGeom>
        </p:spPr>
      </p:pic>
      <p:sp>
        <p:nvSpPr>
          <p:cNvPr id="27" name="Прямоугольник 26"/>
          <p:cNvSpPr/>
          <p:nvPr/>
        </p:nvSpPr>
        <p:spPr>
          <a:xfrm>
            <a:off x="285728" y="10605425"/>
            <a:ext cx="6287338" cy="1169551"/>
          </a:xfrm>
          <a:prstGeom prst="rect">
            <a:avLst/>
          </a:prstGeom>
        </p:spPr>
        <p:txBody>
          <a:bodyPr wrap="square">
            <a:spAutoFit/>
          </a:bodyPr>
          <a:lstStyle/>
          <a:p>
            <a:pPr algn="ctr" fontAlgn="base"/>
            <a:r>
              <a:rPr lang="ru-RU" sz="1000" b="1" i="1" dirty="0">
                <a:latin typeface="Times New Roman" pitchFamily="18" charset="0"/>
                <a:cs typeface="Times New Roman" pitchFamily="18" charset="0"/>
              </a:rPr>
              <a:t>Всероссийская акция #</a:t>
            </a:r>
            <a:r>
              <a:rPr lang="ru-RU" sz="1000" b="1" i="1" dirty="0" err="1">
                <a:latin typeface="Times New Roman" pitchFamily="18" charset="0"/>
                <a:cs typeface="Times New Roman" pitchFamily="18" charset="0"/>
              </a:rPr>
              <a:t>МыВместе</a:t>
            </a:r>
            <a:r>
              <a:rPr lang="ru-RU" sz="1000" b="1" i="1" dirty="0">
                <a:latin typeface="Times New Roman" pitchFamily="18" charset="0"/>
                <a:cs typeface="Times New Roman" pitchFamily="18" charset="0"/>
              </a:rPr>
              <a:t>.</a:t>
            </a:r>
          </a:p>
          <a:p>
            <a:pPr fontAlgn="base"/>
            <a:r>
              <a:rPr lang="ru-RU" sz="1000" dirty="0">
                <a:latin typeface="Times New Roman" pitchFamily="18" charset="0"/>
                <a:cs typeface="Times New Roman" pitchFamily="18" charset="0"/>
              </a:rPr>
              <a:t> </a:t>
            </a:r>
          </a:p>
          <a:p>
            <a:pPr fontAlgn="base"/>
            <a:r>
              <a:rPr lang="ru-RU" sz="1000" dirty="0">
                <a:latin typeface="Times New Roman" pitchFamily="18" charset="0"/>
                <a:cs typeface="Times New Roman" pitchFamily="18" charset="0"/>
              </a:rPr>
              <a:t>С 1 по 6 марта в период празднования годовщины Всероссийской акции взаимопомощи #</a:t>
            </a:r>
            <a:r>
              <a:rPr lang="ru-RU" sz="1000" dirty="0" err="1">
                <a:latin typeface="Times New Roman" pitchFamily="18" charset="0"/>
                <a:cs typeface="Times New Roman" pitchFamily="18" charset="0"/>
              </a:rPr>
              <a:t>МыВместе</a:t>
            </a:r>
            <a:r>
              <a:rPr lang="ru-RU" sz="1000" dirty="0">
                <a:latin typeface="Times New Roman" pitchFamily="18" charset="0"/>
                <a:cs typeface="Times New Roman" pitchFamily="18" charset="0"/>
              </a:rPr>
              <a:t> по всей стране проходят акции и мероприятия. Год без конкуренции, год партнерства и взаимопомощи. Год как мы можем больше, потому что МЫ ВМЕСТЕ. Студенты аграрного колледжа  присоединились к празднованию объединения и сплочения всех жителей нашей огромной страны. 3 и 4 марта студенты волонтеры организовали концертную программу  для врачей и медицинского персонала  станции скорой помощи </a:t>
            </a:r>
            <a:r>
              <a:rPr lang="ru-RU" sz="1000" dirty="0" smtClean="0">
                <a:latin typeface="Times New Roman" pitchFamily="18" charset="0"/>
                <a:cs typeface="Times New Roman" pitchFamily="18" charset="0"/>
              </a:rPr>
              <a:t>и</a:t>
            </a:r>
            <a:endParaRPr lang="ru-RU" sz="1000" dirty="0">
              <a:latin typeface="Times New Roman" pitchFamily="18" charset="0"/>
              <a:cs typeface="Times New Roman" pitchFamily="18" charset="0"/>
            </a:endParaRPr>
          </a:p>
        </p:txBody>
      </p:sp>
      <p:sp>
        <p:nvSpPr>
          <p:cNvPr id="28" name="Прямоугольник 27"/>
          <p:cNvSpPr/>
          <p:nvPr/>
        </p:nvSpPr>
        <p:spPr>
          <a:xfrm>
            <a:off x="274092" y="1702718"/>
            <a:ext cx="1653904" cy="5170646"/>
          </a:xfrm>
          <a:prstGeom prst="rect">
            <a:avLst/>
          </a:prstGeom>
        </p:spPr>
        <p:txBody>
          <a:bodyPr wrap="square">
            <a:spAutoFit/>
          </a:bodyPr>
          <a:lstStyle/>
          <a:p>
            <a:pPr marL="171450" indent="-171450">
              <a:buFont typeface="Wingdings" pitchFamily="2" charset="2"/>
              <a:buChar char="Ø"/>
            </a:pPr>
            <a:r>
              <a:rPr lang="ru-RU" sz="1000" b="1" i="1" dirty="0">
                <a:latin typeface="Times New Roman" pitchFamily="18" charset="0"/>
                <a:cs typeface="Times New Roman" pitchFamily="18" charset="0"/>
              </a:rPr>
              <a:t>"А, ну-ка, девушки</a:t>
            </a:r>
            <a:r>
              <a:rPr lang="ru-RU" sz="1000" b="1" i="1" dirty="0" smtClean="0">
                <a:latin typeface="Times New Roman" pitchFamily="18" charset="0"/>
                <a:cs typeface="Times New Roman" pitchFamily="18" charset="0"/>
              </a:rPr>
              <a:t>!“</a:t>
            </a:r>
            <a:endParaRPr lang="en-US" sz="1000" b="1" i="1" dirty="0" smtClean="0">
              <a:latin typeface="Times New Roman" pitchFamily="18" charset="0"/>
              <a:cs typeface="Times New Roman" pitchFamily="18" charset="0"/>
            </a:endParaRPr>
          </a:p>
          <a:p>
            <a:pPr marL="171450" indent="-171450">
              <a:buFont typeface="Wingdings" pitchFamily="2" charset="2"/>
              <a:buChar char="Ø"/>
            </a:pPr>
            <a:endParaRPr lang="en-US" sz="1000" b="1" i="1" dirty="0" smtClean="0">
              <a:latin typeface="Times New Roman" pitchFamily="18" charset="0"/>
              <a:cs typeface="Times New Roman" pitchFamily="18" charset="0"/>
            </a:endParaRPr>
          </a:p>
          <a:p>
            <a:pPr marL="171450" indent="-171450">
              <a:buFont typeface="Wingdings" pitchFamily="2" charset="2"/>
              <a:buChar char="Ø"/>
            </a:pPr>
            <a:r>
              <a:rPr lang="ru-RU" sz="1000" b="1" i="1" dirty="0">
                <a:latin typeface="Times New Roman" pitchFamily="18" charset="0"/>
                <a:cs typeface="Times New Roman" pitchFamily="18" charset="0"/>
              </a:rPr>
              <a:t>А</a:t>
            </a:r>
            <a:r>
              <a:rPr lang="en-US" sz="1000" b="1" i="1" dirty="0" err="1">
                <a:latin typeface="Times New Roman" pitchFamily="18" charset="0"/>
                <a:cs typeface="Times New Roman" pitchFamily="18" charset="0"/>
              </a:rPr>
              <a:t>ction</a:t>
            </a:r>
            <a:r>
              <a:rPr lang="en-US" sz="1000" b="1" i="1" dirty="0">
                <a:latin typeface="Times New Roman" pitchFamily="18" charset="0"/>
                <a:cs typeface="Times New Roman" pitchFamily="18" charset="0"/>
              </a:rPr>
              <a:t>-</a:t>
            </a:r>
            <a:r>
              <a:rPr lang="ru-RU" sz="1000" b="1" i="1" dirty="0" err="1" smtClean="0">
                <a:latin typeface="Times New Roman" pitchFamily="18" charset="0"/>
                <a:cs typeface="Times New Roman" pitchFamily="18" charset="0"/>
              </a:rPr>
              <a:t>квест</a:t>
            </a:r>
            <a:endParaRPr lang="en-US" sz="1000" b="1" i="1" dirty="0" smtClean="0">
              <a:latin typeface="Times New Roman" pitchFamily="18" charset="0"/>
              <a:cs typeface="Times New Roman" pitchFamily="18" charset="0"/>
            </a:endParaRPr>
          </a:p>
          <a:p>
            <a:pPr marL="171450" indent="-171450">
              <a:buFont typeface="Wingdings" pitchFamily="2" charset="2"/>
              <a:buChar char="Ø"/>
            </a:pPr>
            <a:endParaRPr lang="en-US" sz="1000" b="1" i="1" dirty="0">
              <a:latin typeface="Times New Roman" pitchFamily="18" charset="0"/>
              <a:cs typeface="Times New Roman" pitchFamily="18" charset="0"/>
            </a:endParaRPr>
          </a:p>
          <a:p>
            <a:pPr marL="171450" indent="-171450">
              <a:buFont typeface="Wingdings" pitchFamily="2" charset="2"/>
              <a:buChar char="Ø"/>
            </a:pPr>
            <a:r>
              <a:rPr lang="ru-RU" sz="1000" b="1" i="1" dirty="0" smtClean="0">
                <a:latin typeface="Times New Roman" pitchFamily="18" charset="0"/>
                <a:cs typeface="Times New Roman" pitchFamily="18" charset="0"/>
              </a:rPr>
              <a:t>Международный </a:t>
            </a:r>
            <a:r>
              <a:rPr lang="ru-RU" sz="1000" b="1" i="1" dirty="0">
                <a:latin typeface="Times New Roman" pitchFamily="18" charset="0"/>
                <a:cs typeface="Times New Roman" pitchFamily="18" charset="0"/>
              </a:rPr>
              <a:t>женский </a:t>
            </a:r>
            <a:r>
              <a:rPr lang="ru-RU" sz="1000" b="1" i="1" dirty="0" smtClean="0">
                <a:latin typeface="Times New Roman" pitchFamily="18" charset="0"/>
                <a:cs typeface="Times New Roman" pitchFamily="18" charset="0"/>
              </a:rPr>
              <a:t>день</a:t>
            </a:r>
            <a:endParaRPr lang="en-US" sz="1000" b="1" i="1" dirty="0" smtClean="0">
              <a:latin typeface="Times New Roman" pitchFamily="18" charset="0"/>
              <a:cs typeface="Times New Roman" pitchFamily="18" charset="0"/>
            </a:endParaRPr>
          </a:p>
          <a:p>
            <a:pPr marL="171450" indent="-171450">
              <a:buFont typeface="Wingdings" pitchFamily="2" charset="2"/>
              <a:buChar char="Ø"/>
            </a:pPr>
            <a:endParaRPr lang="en-US" sz="1000" b="1" i="1" dirty="0">
              <a:latin typeface="Times New Roman" pitchFamily="18" charset="0"/>
              <a:cs typeface="Times New Roman" pitchFamily="18" charset="0"/>
            </a:endParaRPr>
          </a:p>
          <a:p>
            <a:pPr marL="171450" indent="-171450">
              <a:buFont typeface="Wingdings" pitchFamily="2" charset="2"/>
              <a:buChar char="Ø"/>
            </a:pPr>
            <a:r>
              <a:rPr lang="ru-RU" sz="1000" b="1" i="1" dirty="0">
                <a:latin typeface="Times New Roman" pitchFamily="18" charset="0"/>
                <a:cs typeface="Times New Roman" pitchFamily="18" charset="0"/>
              </a:rPr>
              <a:t>Всероссийская акция #</a:t>
            </a:r>
            <a:r>
              <a:rPr lang="ru-RU" sz="1000" b="1" i="1" dirty="0" err="1">
                <a:latin typeface="Times New Roman" pitchFamily="18" charset="0"/>
                <a:cs typeface="Times New Roman" pitchFamily="18" charset="0"/>
              </a:rPr>
              <a:t>МыВместе</a:t>
            </a:r>
            <a:r>
              <a:rPr lang="ru-RU" sz="1000" b="1" i="1" dirty="0" smtClean="0">
                <a:latin typeface="Times New Roman" pitchFamily="18" charset="0"/>
                <a:cs typeface="Times New Roman" pitchFamily="18" charset="0"/>
              </a:rPr>
              <a:t>.</a:t>
            </a:r>
            <a:endParaRPr lang="en-US" sz="1000" b="1" i="1" dirty="0" smtClean="0">
              <a:latin typeface="Times New Roman" pitchFamily="18" charset="0"/>
              <a:cs typeface="Times New Roman" pitchFamily="18" charset="0"/>
            </a:endParaRPr>
          </a:p>
          <a:p>
            <a:pPr marL="171450" indent="-171450">
              <a:buFont typeface="Wingdings" pitchFamily="2" charset="2"/>
              <a:buChar char="Ø"/>
            </a:pPr>
            <a:endParaRPr lang="en-US" sz="1000" b="1" i="1" dirty="0">
              <a:latin typeface="Times New Roman" pitchFamily="18" charset="0"/>
              <a:cs typeface="Times New Roman" pitchFamily="18" charset="0"/>
            </a:endParaRPr>
          </a:p>
          <a:p>
            <a:pPr marL="171450" indent="-171450">
              <a:buFont typeface="Wingdings" pitchFamily="2" charset="2"/>
              <a:buChar char="Ø"/>
            </a:pPr>
            <a:r>
              <a:rPr lang="ru-RU" sz="1000" b="1" i="1" dirty="0">
                <a:latin typeface="Times New Roman" pitchFamily="18" charset="0"/>
                <a:cs typeface="Times New Roman" pitchFamily="18" charset="0"/>
              </a:rPr>
              <a:t>Акция  «У войны не женское лицо</a:t>
            </a:r>
            <a:r>
              <a:rPr lang="ru-RU" sz="1000" b="1" i="1" dirty="0" smtClean="0">
                <a:latin typeface="Times New Roman" pitchFamily="18" charset="0"/>
                <a:cs typeface="Times New Roman" pitchFamily="18" charset="0"/>
              </a:rPr>
              <a:t>…»</a:t>
            </a:r>
            <a:endParaRPr lang="en-US" sz="1000" b="1" i="1" dirty="0" smtClean="0">
              <a:latin typeface="Times New Roman" pitchFamily="18" charset="0"/>
              <a:cs typeface="Times New Roman" pitchFamily="18" charset="0"/>
            </a:endParaRPr>
          </a:p>
          <a:p>
            <a:pPr marL="171450" indent="-171450">
              <a:buFont typeface="Wingdings" pitchFamily="2" charset="2"/>
              <a:buChar char="Ø"/>
            </a:pPr>
            <a:endParaRPr lang="en-US" sz="1000" b="1" i="1" dirty="0">
              <a:latin typeface="Times New Roman" pitchFamily="18" charset="0"/>
              <a:cs typeface="Times New Roman" pitchFamily="18" charset="0"/>
            </a:endParaRPr>
          </a:p>
          <a:p>
            <a:pPr marL="171450" indent="-171450">
              <a:buFont typeface="Wingdings" pitchFamily="2" charset="2"/>
              <a:buChar char="Ø"/>
            </a:pPr>
            <a:r>
              <a:rPr lang="ru-RU" sz="1000" b="1" i="1" dirty="0">
                <a:latin typeface="Times New Roman" pitchFamily="18" charset="0"/>
                <a:cs typeface="Times New Roman" pitchFamily="18" charset="0"/>
              </a:rPr>
              <a:t>Акция «Вам, любимые</a:t>
            </a:r>
            <a:r>
              <a:rPr lang="ru-RU" sz="1000" b="1" i="1" dirty="0" smtClean="0">
                <a:latin typeface="Times New Roman" pitchFamily="18" charset="0"/>
                <a:cs typeface="Times New Roman" pitchFamily="18" charset="0"/>
              </a:rPr>
              <a:t>»</a:t>
            </a:r>
            <a:endParaRPr lang="en-US" sz="1000" b="1" i="1" dirty="0" smtClean="0">
              <a:latin typeface="Times New Roman" pitchFamily="18" charset="0"/>
              <a:cs typeface="Times New Roman" pitchFamily="18" charset="0"/>
            </a:endParaRPr>
          </a:p>
          <a:p>
            <a:pPr marL="171450" indent="-171450">
              <a:buFont typeface="Wingdings" pitchFamily="2" charset="2"/>
              <a:buChar char="Ø"/>
            </a:pPr>
            <a:endParaRPr lang="en-US" sz="1000" b="1" i="1" dirty="0">
              <a:latin typeface="Times New Roman" pitchFamily="18" charset="0"/>
              <a:cs typeface="Times New Roman" pitchFamily="18" charset="0"/>
            </a:endParaRPr>
          </a:p>
          <a:p>
            <a:pPr marL="171450" indent="-171450">
              <a:buFont typeface="Wingdings" pitchFamily="2" charset="2"/>
              <a:buChar char="Ø"/>
            </a:pPr>
            <a:r>
              <a:rPr lang="ru-RU" sz="1000" b="1" i="1" dirty="0">
                <a:latin typeface="Times New Roman" pitchFamily="18" charset="0"/>
                <a:cs typeface="Times New Roman" pitchFamily="18" charset="0"/>
              </a:rPr>
              <a:t>«Прощай, матушка Зима, здравствуй, красная Весна!»</a:t>
            </a:r>
            <a:endParaRPr lang="en-US" sz="1000" b="1" i="1" dirty="0">
              <a:latin typeface="Times New Roman" pitchFamily="18" charset="0"/>
              <a:cs typeface="Times New Roman" pitchFamily="18" charset="0"/>
            </a:endParaRPr>
          </a:p>
          <a:p>
            <a:endParaRPr lang="en-US" sz="1000" b="1" i="1" dirty="0" smtClean="0">
              <a:latin typeface="Times New Roman" pitchFamily="18" charset="0"/>
              <a:cs typeface="Times New Roman" pitchFamily="18" charset="0"/>
            </a:endParaRPr>
          </a:p>
          <a:p>
            <a:pPr marL="171450" indent="-171450">
              <a:buFont typeface="Wingdings" pitchFamily="2" charset="2"/>
              <a:buChar char="Ø"/>
            </a:pPr>
            <a:r>
              <a:rPr lang="ru-RU" sz="1000" b="1" i="1" dirty="0">
                <a:latin typeface="Times New Roman" pitchFamily="18" charset="0"/>
                <a:cs typeface="Times New Roman" pitchFamily="18" charset="0"/>
              </a:rPr>
              <a:t>На Республиканском форуме волонтеров рассказали о ценностях движения Специальной Олимпиады</a:t>
            </a:r>
            <a:endParaRPr lang="en-US" sz="1000" b="1" i="1" dirty="0">
              <a:latin typeface="Times New Roman" pitchFamily="18" charset="0"/>
              <a:cs typeface="Times New Roman" pitchFamily="18" charset="0"/>
            </a:endParaRPr>
          </a:p>
          <a:p>
            <a:endParaRPr lang="en-US" sz="1000" b="1" i="1" dirty="0">
              <a:latin typeface="Times New Roman" pitchFamily="18" charset="0"/>
              <a:cs typeface="Times New Roman" pitchFamily="18" charset="0"/>
            </a:endParaRPr>
          </a:p>
          <a:p>
            <a:pPr marL="171450" indent="-171450">
              <a:buFont typeface="Wingdings" pitchFamily="2" charset="2"/>
              <a:buChar char="Ø"/>
            </a:pPr>
            <a:r>
              <a:rPr lang="ru-RU" sz="1000" b="1" i="1" dirty="0">
                <a:latin typeface="Times New Roman" pitchFamily="18" charset="0"/>
                <a:cs typeface="Times New Roman" pitchFamily="18" charset="0"/>
              </a:rPr>
              <a:t>Конкурс «Масленицу встречаем, блинами угощаем</a:t>
            </a:r>
            <a:r>
              <a:rPr lang="ru-RU" sz="1000" b="1" i="1" dirty="0" smtClean="0">
                <a:latin typeface="Times New Roman" pitchFamily="18" charset="0"/>
                <a:cs typeface="Times New Roman" pitchFamily="18" charset="0"/>
              </a:rPr>
              <a:t>!»</a:t>
            </a:r>
            <a:endParaRPr lang="en-US" sz="1000" b="1" i="1" dirty="0" smtClean="0">
              <a:latin typeface="Times New Roman" pitchFamily="18" charset="0"/>
              <a:cs typeface="Times New Roman" pitchFamily="18" charset="0"/>
            </a:endParaRPr>
          </a:p>
          <a:p>
            <a:pPr marL="171450" indent="-171450">
              <a:buFont typeface="Wingdings" pitchFamily="2" charset="2"/>
              <a:buChar char="Ø"/>
            </a:pPr>
            <a:endParaRPr lang="en-US" sz="1000" b="1" i="1" dirty="0">
              <a:latin typeface="Times New Roman" pitchFamily="18" charset="0"/>
              <a:cs typeface="Times New Roman" pitchFamily="18" charset="0"/>
            </a:endParaRPr>
          </a:p>
          <a:p>
            <a:pPr marL="171450" indent="-171450">
              <a:buFont typeface="Wingdings" pitchFamily="2" charset="2"/>
              <a:buChar char="Ø"/>
            </a:pPr>
            <a:endParaRPr lang="ru-RU" sz="1000" b="1" i="1" dirty="0">
              <a:latin typeface="Times New Roman" pitchFamily="18" charset="0"/>
              <a:cs typeface="Times New Roman" pitchFamily="18" charset="0"/>
            </a:endParaRPr>
          </a:p>
          <a:p>
            <a:pPr marL="171450" indent="-171450" algn="ctr">
              <a:buFont typeface="Wingdings" pitchFamily="2" charset="2"/>
              <a:buChar char="Ø"/>
            </a:pPr>
            <a:endParaRPr lang="ru-RU" sz="1000" b="1" i="1" dirty="0">
              <a:latin typeface="Times New Roman" pitchFamily="18" charset="0"/>
              <a:cs typeface="Times New Roman" pitchFamily="18" charset="0"/>
            </a:endParaRPr>
          </a:p>
        </p:txBody>
      </p:sp>
    </p:spTree>
    <p:extLst>
      <p:ext uri="{BB962C8B-B14F-4D97-AF65-F5344CB8AC3E}">
        <p14:creationId xmlns:p14="http://schemas.microsoft.com/office/powerpoint/2010/main" val="3644841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2656" y="190550"/>
            <a:ext cx="6192688" cy="553998"/>
          </a:xfrm>
          <a:prstGeom prst="rect">
            <a:avLst/>
          </a:prstGeom>
        </p:spPr>
        <p:txBody>
          <a:bodyPr wrap="square">
            <a:spAutoFit/>
          </a:bodyPr>
          <a:lstStyle/>
          <a:p>
            <a:pPr fontAlgn="base"/>
            <a:r>
              <a:rPr lang="ru-RU" sz="1000" dirty="0">
                <a:latin typeface="Times New Roman" pitchFamily="18" charset="0"/>
                <a:cs typeface="Times New Roman" pitchFamily="18" charset="0"/>
              </a:rPr>
              <a:t>инфекционной больницы. Волонтеры подарили медицинским работникам в этот весенний солнечный день не только хорошее настроение, а еще  апельсины, как знак пожелания здоровья, крепкого иммунитета и оранжевого цвета акции #</a:t>
            </a:r>
            <a:r>
              <a:rPr lang="ru-RU" sz="1000" dirty="0" err="1">
                <a:latin typeface="Times New Roman" pitchFamily="18" charset="0"/>
                <a:cs typeface="Times New Roman" pitchFamily="18" charset="0"/>
              </a:rPr>
              <a:t>МыВместе</a:t>
            </a:r>
            <a:r>
              <a:rPr lang="ru-RU" sz="1000" dirty="0">
                <a:latin typeface="Times New Roman" pitchFamily="18" charset="0"/>
                <a:cs typeface="Times New Roman" pitchFamily="18" charset="0"/>
              </a:rPr>
              <a:t>.</a:t>
            </a:r>
            <a:endParaRPr lang="ru-RU" sz="1000" dirty="0">
              <a:latin typeface="Times New Roman" pitchFamily="18" charset="0"/>
              <a:cs typeface="Times New Roman" pitchFamily="18" charset="0"/>
            </a:endParaRPr>
          </a:p>
        </p:txBody>
      </p:sp>
      <p:pic>
        <p:nvPicPr>
          <p:cNvPr id="2050" name="Picture 2" descr="G:\газеты\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656" y="769908"/>
            <a:ext cx="2880320" cy="1898393"/>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356992" y="910630"/>
            <a:ext cx="3168352" cy="2400657"/>
          </a:xfrm>
          <a:prstGeom prst="rect">
            <a:avLst/>
          </a:prstGeom>
        </p:spPr>
        <p:txBody>
          <a:bodyPr wrap="square">
            <a:spAutoFit/>
          </a:bodyPr>
          <a:lstStyle/>
          <a:p>
            <a:pPr algn="ctr" fontAlgn="base"/>
            <a:r>
              <a:rPr lang="ru-RU" sz="1000" b="1" i="1" dirty="0">
                <a:latin typeface="Times New Roman" pitchFamily="18" charset="0"/>
                <a:cs typeface="Times New Roman" pitchFamily="18" charset="0"/>
              </a:rPr>
              <a:t>Акция  «У войны не женское лицо</a:t>
            </a:r>
            <a:r>
              <a:rPr lang="ru-RU" sz="1000" b="1" i="1" dirty="0" smtClean="0">
                <a:latin typeface="Times New Roman" pitchFamily="18" charset="0"/>
                <a:cs typeface="Times New Roman" pitchFamily="18" charset="0"/>
              </a:rPr>
              <a:t>…»</a:t>
            </a:r>
            <a:endParaRPr lang="en-US" sz="1000" b="1" i="1" dirty="0" smtClean="0">
              <a:latin typeface="Times New Roman" pitchFamily="18" charset="0"/>
              <a:cs typeface="Times New Roman" pitchFamily="18" charset="0"/>
            </a:endParaRPr>
          </a:p>
          <a:p>
            <a:pPr algn="ctr" fontAlgn="base"/>
            <a:endParaRPr lang="ru-RU" sz="1000" b="1" i="1" dirty="0">
              <a:latin typeface="Times New Roman" pitchFamily="18" charset="0"/>
              <a:cs typeface="Times New Roman" pitchFamily="18" charset="0"/>
            </a:endParaRPr>
          </a:p>
          <a:p>
            <a:pPr fontAlgn="base"/>
            <a:r>
              <a:rPr lang="ru-RU" sz="1000" dirty="0">
                <a:latin typeface="Times New Roman" pitchFamily="18" charset="0"/>
                <a:cs typeface="Times New Roman" pitchFamily="18" charset="0"/>
              </a:rPr>
              <a:t>6 марта в рамках республиканского социально - гуманитарного проекта «У войны не женское лицо…» добровольцы </a:t>
            </a:r>
            <a:r>
              <a:rPr lang="ru-RU" sz="1000" dirty="0" err="1">
                <a:latin typeface="Times New Roman" pitchFamily="18" charset="0"/>
                <a:cs typeface="Times New Roman" pitchFamily="18" charset="0"/>
              </a:rPr>
              <a:t>Бугульминского</a:t>
            </a:r>
            <a:r>
              <a:rPr lang="ru-RU" sz="1000" dirty="0">
                <a:latin typeface="Times New Roman" pitchFamily="18" charset="0"/>
                <a:cs typeface="Times New Roman" pitchFamily="18" charset="0"/>
              </a:rPr>
              <a:t> аграрного колледжа провели благотворительную акцию. Волонтеры посетили на дому и поздравили женщин-тружениц тыла, вручив им поздравительные открытки и подарочные наборы. Очень важным для ребят стало общение с теми, кто помнит страшные годы войны, познал тяжелый труд и голод. Жизненные истории тружениц тыла до глубины души тронули волонтеров. В свою очередь, женщины-ветераны войны искренне поблагодарили ребят за оказанное внимание, поздравления и душевную теплоту.</a:t>
            </a:r>
          </a:p>
        </p:txBody>
      </p:sp>
      <p:pic>
        <p:nvPicPr>
          <p:cNvPr id="2051" name="Picture 3" descr="G:\газеты\9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368" y="3334400"/>
            <a:ext cx="3146320" cy="207371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332595" y="3070870"/>
            <a:ext cx="2880381" cy="2246769"/>
          </a:xfrm>
          <a:prstGeom prst="rect">
            <a:avLst/>
          </a:prstGeom>
        </p:spPr>
        <p:txBody>
          <a:bodyPr wrap="square">
            <a:spAutoFit/>
          </a:bodyPr>
          <a:lstStyle/>
          <a:p>
            <a:pPr algn="ctr" fontAlgn="base"/>
            <a:r>
              <a:rPr lang="ru-RU" sz="1000" b="1" i="1" dirty="0">
                <a:latin typeface="Times New Roman" pitchFamily="18" charset="0"/>
                <a:cs typeface="Times New Roman" pitchFamily="18" charset="0"/>
              </a:rPr>
              <a:t>Акция «Вам, любимые</a:t>
            </a:r>
            <a:r>
              <a:rPr lang="ru-RU" sz="1000" b="1" i="1" dirty="0" smtClean="0">
                <a:latin typeface="Times New Roman" pitchFamily="18" charset="0"/>
                <a:cs typeface="Times New Roman" pitchFamily="18" charset="0"/>
              </a:rPr>
              <a:t>»</a:t>
            </a:r>
            <a:endParaRPr lang="en-US" sz="1000" b="1" i="1" dirty="0" smtClean="0">
              <a:latin typeface="Times New Roman" pitchFamily="18" charset="0"/>
              <a:cs typeface="Times New Roman" pitchFamily="18" charset="0"/>
            </a:endParaRPr>
          </a:p>
          <a:p>
            <a:pPr algn="ctr" fontAlgn="base"/>
            <a:endParaRPr lang="ru-RU" sz="1000" b="1" i="1" dirty="0">
              <a:latin typeface="Times New Roman" pitchFamily="18" charset="0"/>
              <a:cs typeface="Times New Roman" pitchFamily="18" charset="0"/>
            </a:endParaRPr>
          </a:p>
          <a:p>
            <a:pPr fontAlgn="base"/>
            <a:r>
              <a:rPr lang="ru-RU" sz="1000" dirty="0">
                <a:latin typeface="Times New Roman" pitchFamily="18" charset="0"/>
                <a:cs typeface="Times New Roman" pitchFamily="18" charset="0"/>
              </a:rPr>
              <a:t>В рамках празднования Международного женского дня 4 марта студенты колледжа приняли участие в  ежегодной  Всероссийской акции «Вам, любимые». Студенты поздравили своих учителей, медработников  и сотрудниц  правоохранительных органов. Волонтеры колледжа подарили им концертные номера и добрые пожелания. Целью акции #</a:t>
            </a:r>
            <a:r>
              <a:rPr lang="ru-RU" sz="1000" dirty="0" err="1">
                <a:latin typeface="Times New Roman" pitchFamily="18" charset="0"/>
                <a:cs typeface="Times New Roman" pitchFamily="18" charset="0"/>
              </a:rPr>
              <a:t>ВамЛюбимые</a:t>
            </a:r>
            <a:r>
              <a:rPr lang="ru-RU" sz="1000" dirty="0">
                <a:latin typeface="Times New Roman" pitchFamily="18" charset="0"/>
                <a:cs typeface="Times New Roman" pitchFamily="18" charset="0"/>
              </a:rPr>
              <a:t> является демонстрация любви и чувства благодарности к женщинам, создание праздничного настроения для прекрасной половины человечества.</a:t>
            </a:r>
          </a:p>
        </p:txBody>
      </p:sp>
      <p:pic>
        <p:nvPicPr>
          <p:cNvPr id="2052" name="Picture 4" descr="G:\газеты\9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094" y="5317639"/>
            <a:ext cx="2879882" cy="1898104"/>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3369872" y="5591150"/>
            <a:ext cx="3155472" cy="3016210"/>
          </a:xfrm>
          <a:prstGeom prst="rect">
            <a:avLst/>
          </a:prstGeom>
        </p:spPr>
        <p:txBody>
          <a:bodyPr wrap="square">
            <a:spAutoFit/>
          </a:bodyPr>
          <a:lstStyle/>
          <a:p>
            <a:pPr algn="ctr" fontAlgn="base"/>
            <a:r>
              <a:rPr lang="ru-RU" sz="1000" b="1" i="1" dirty="0">
                <a:latin typeface="Times New Roman" pitchFamily="18" charset="0"/>
                <a:cs typeface="Times New Roman" pitchFamily="18" charset="0"/>
              </a:rPr>
              <a:t>«Прощай, матушка Зима, здравствуй, красная Весна</a:t>
            </a:r>
            <a:r>
              <a:rPr lang="ru-RU" sz="1000" b="1" i="1" dirty="0" smtClean="0">
                <a:latin typeface="Times New Roman" pitchFamily="18" charset="0"/>
                <a:cs typeface="Times New Roman" pitchFamily="18" charset="0"/>
              </a:rPr>
              <a:t>!»</a:t>
            </a:r>
            <a:endParaRPr lang="en-US" sz="1000" b="1" i="1" dirty="0" smtClean="0">
              <a:latin typeface="Times New Roman" pitchFamily="18" charset="0"/>
              <a:cs typeface="Times New Roman" pitchFamily="18" charset="0"/>
            </a:endParaRPr>
          </a:p>
          <a:p>
            <a:pPr algn="ctr" fontAlgn="base"/>
            <a:endParaRPr lang="ru-RU" sz="1000" b="1" i="1" dirty="0">
              <a:latin typeface="Times New Roman" pitchFamily="18" charset="0"/>
              <a:cs typeface="Times New Roman" pitchFamily="18" charset="0"/>
            </a:endParaRPr>
          </a:p>
          <a:p>
            <a:pPr fontAlgn="base"/>
            <a:r>
              <a:rPr lang="ru-RU" sz="1000" dirty="0">
                <a:latin typeface="Times New Roman" pitchFamily="18" charset="0"/>
                <a:cs typeface="Times New Roman" pitchFamily="18" charset="0"/>
              </a:rPr>
              <a:t>Проводы зимы – один из самых веселых и долгожданных праздников в году, когда люди веселятся, ходят в гости, устраивают гулянья и кушают блины. 12 марта на спортивной площадке колледжа прошли традиционные гуляния, посвящённые прощанию с зимой. Праздник проходил весело и задорно. Студентов и преподавателей ожидала насыщенная программа, подготовленная </a:t>
            </a:r>
            <a:r>
              <a:rPr lang="ru-RU" sz="1000" dirty="0" err="1">
                <a:latin typeface="Times New Roman" pitchFamily="18" charset="0"/>
                <a:cs typeface="Times New Roman" pitchFamily="18" charset="0"/>
              </a:rPr>
              <a:t>студсоветом</a:t>
            </a:r>
            <a:r>
              <a:rPr lang="ru-RU" sz="1000" dirty="0">
                <a:latin typeface="Times New Roman" pitchFamily="18" charset="0"/>
                <a:cs typeface="Times New Roman" pitchFamily="18" charset="0"/>
              </a:rPr>
              <a:t> колледжа. Звонкие, задорные народные песни и прибаутки поднимали настроение и веселили публику. Веселые хороводы, петушиные бои и другие народные игры раззадорили гостей, а в конце мероприятия было сожжено чучело Зимы, чтобы вместе с огнем ушло все плохое. Всех присутствующих угощали вкусными блинами и горячим чаем.</a:t>
            </a:r>
          </a:p>
        </p:txBody>
      </p:sp>
      <p:pic>
        <p:nvPicPr>
          <p:cNvPr id="2053" name="Picture 5" descr="G:\газеты\9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5648" y="8631309"/>
            <a:ext cx="3071760" cy="2024569"/>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332595" y="7407031"/>
            <a:ext cx="3035773" cy="2862322"/>
          </a:xfrm>
          <a:prstGeom prst="rect">
            <a:avLst/>
          </a:prstGeom>
        </p:spPr>
        <p:txBody>
          <a:bodyPr wrap="square">
            <a:spAutoFit/>
          </a:bodyPr>
          <a:lstStyle/>
          <a:p>
            <a:pPr algn="ctr" fontAlgn="base"/>
            <a:r>
              <a:rPr lang="ru-RU" sz="1000" b="1" i="1" dirty="0">
                <a:latin typeface="Times New Roman" pitchFamily="18" charset="0"/>
                <a:cs typeface="Times New Roman" pitchFamily="18" charset="0"/>
              </a:rPr>
              <a:t>Конкурс «Масленицу встречаем, блинами угощаем!»</a:t>
            </a:r>
          </a:p>
          <a:p>
            <a:pPr fontAlgn="base"/>
            <a:r>
              <a:rPr lang="ru-RU" sz="1000" dirty="0">
                <a:latin typeface="Times New Roman" pitchFamily="18" charset="0"/>
                <a:cs typeface="Times New Roman" pitchFamily="18" charset="0"/>
              </a:rPr>
              <a:t> </a:t>
            </a:r>
          </a:p>
          <a:p>
            <a:pPr fontAlgn="base"/>
            <a:r>
              <a:rPr lang="ru-RU" sz="1000" dirty="0">
                <a:latin typeface="Times New Roman" pitchFamily="18" charset="0"/>
                <a:cs typeface="Times New Roman" pitchFamily="18" charset="0"/>
              </a:rPr>
              <a:t> </a:t>
            </a:r>
          </a:p>
          <a:p>
            <a:pPr fontAlgn="base"/>
            <a:r>
              <a:rPr lang="ru-RU" sz="1000" dirty="0">
                <a:latin typeface="Times New Roman" pitchFamily="18" charset="0"/>
                <a:cs typeface="Times New Roman" pitchFamily="18" charset="0"/>
              </a:rPr>
              <a:t>11 марта в колледже прошел «Масленицу встречаем, блинами угощаем!».  После долгой зимы мы все с нетерпением ждём весны, а вместе с ней - солнышка, тепла, первой зелени, птичьих голосов. Зима всегда была испытанием для русского человека. Потому приход весны являлся очень радостным событием, которое обязательно нужно было отпраздновать. Древние верили, что молодой Весне сложно одолеть старую коварную Зиму. Чтобы помочь Весне прогнать Зиму, устраивали весёлые гулянья на Масленицу. Студенты специальности «Технология продукции общественного питания»  встретили весну конкурсом-дегустацией блинов.</a:t>
            </a:r>
          </a:p>
        </p:txBody>
      </p:sp>
      <p:pic>
        <p:nvPicPr>
          <p:cNvPr id="2054" name="Picture 6" descr="G:\газеты\9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110" y="10261025"/>
            <a:ext cx="2591850" cy="1708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791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2656" y="334566"/>
            <a:ext cx="3240360" cy="4401205"/>
          </a:xfrm>
          <a:prstGeom prst="rect">
            <a:avLst/>
          </a:prstGeom>
        </p:spPr>
        <p:txBody>
          <a:bodyPr wrap="square">
            <a:spAutoFit/>
          </a:bodyPr>
          <a:lstStyle/>
          <a:p>
            <a:pPr algn="ctr" fontAlgn="base"/>
            <a:r>
              <a:rPr lang="ru-RU" sz="1000" b="1" i="1" dirty="0">
                <a:latin typeface="Times New Roman" pitchFamily="18" charset="0"/>
                <a:cs typeface="Times New Roman" pitchFamily="18" charset="0"/>
              </a:rPr>
              <a:t>На Республиканском форуме волонтеров рассказали о ценностях движения Специальной </a:t>
            </a:r>
            <a:r>
              <a:rPr lang="ru-RU" sz="1000" b="1" i="1" dirty="0" smtClean="0">
                <a:latin typeface="Times New Roman" pitchFamily="18" charset="0"/>
                <a:cs typeface="Times New Roman" pitchFamily="18" charset="0"/>
              </a:rPr>
              <a:t>Олимпиады</a:t>
            </a:r>
            <a:endParaRPr lang="en-US" sz="1000" b="1" i="1" dirty="0" smtClean="0">
              <a:latin typeface="Times New Roman" pitchFamily="18" charset="0"/>
              <a:cs typeface="Times New Roman" pitchFamily="18" charset="0"/>
            </a:endParaRPr>
          </a:p>
          <a:p>
            <a:pPr algn="ctr" fontAlgn="base"/>
            <a:endParaRPr lang="ru-RU" sz="1000" b="1" i="1" dirty="0">
              <a:latin typeface="Times New Roman" pitchFamily="18" charset="0"/>
              <a:cs typeface="Times New Roman" pitchFamily="18" charset="0"/>
            </a:endParaRPr>
          </a:p>
          <a:p>
            <a:pPr fontAlgn="base"/>
            <a:r>
              <a:rPr lang="ru-RU" sz="1000" dirty="0">
                <a:latin typeface="Times New Roman" pitchFamily="18" charset="0"/>
                <a:cs typeface="Times New Roman" pitchFamily="18" charset="0"/>
              </a:rPr>
              <a:t>С 16 по 19 марта в молодежном центре «Волга» прошел Республиканский волонтерский форум. Добровольцам рассказали о движении и его истории, а также предложили присоединиться к волонтерской команде Всемирных зимних Игр Специальной Олимпиады.  Форум для волонтера нашего колледжа Панфилова Сергея   начался со встречи с министром по делам молодежи Республики Татарстан Дамиром Фаттаховым. Затем на площадке форума состоялась открытая дискуссия. Спикерами на ней выступили представители движения Специальной Олимпиады, генеральный директор АНО «Дирекция спортивных и социальных проектов» Максим Денисов, председатель Специальной Олимпиады РТ Лариса Парфенова и другие. Гостями сессии также стали атлеты и тренеры движения Специальной Олимпиады.  Волонтеров познакомили с общей информацией о предстоящих Играх: видах спорта, объектах соревнований, их принципах. Отдельная сессия будет посвящена волонтерской программе соревнований. Своим опытом в вопросе о том, почему важно развивать </a:t>
            </a:r>
            <a:r>
              <a:rPr lang="ru-RU" sz="1000" dirty="0" err="1">
                <a:latin typeface="Times New Roman" pitchFamily="18" charset="0"/>
                <a:cs typeface="Times New Roman" pitchFamily="18" charset="0"/>
              </a:rPr>
              <a:t>волонтерство</a:t>
            </a:r>
            <a:r>
              <a:rPr lang="ru-RU" sz="1000" dirty="0">
                <a:latin typeface="Times New Roman" pitchFamily="18" charset="0"/>
                <a:cs typeface="Times New Roman" pitchFamily="18" charset="0"/>
              </a:rPr>
              <a:t> и инклюзию, поделились  представители компании </a:t>
            </a:r>
            <a:r>
              <a:rPr lang="ru-RU" sz="1000" dirty="0" err="1">
                <a:latin typeface="Times New Roman" pitchFamily="18" charset="0"/>
                <a:cs typeface="Times New Roman" pitchFamily="18" charset="0"/>
              </a:rPr>
              <a:t>Coca</a:t>
            </a:r>
            <a:r>
              <a:rPr lang="ru-RU" sz="1000" dirty="0">
                <a:latin typeface="Times New Roman" pitchFamily="18" charset="0"/>
                <a:cs typeface="Times New Roman" pitchFamily="18" charset="0"/>
              </a:rPr>
              <a:t> </a:t>
            </a:r>
            <a:r>
              <a:rPr lang="ru-RU" sz="1000" dirty="0" err="1">
                <a:latin typeface="Times New Roman" pitchFamily="18" charset="0"/>
                <a:cs typeface="Times New Roman" pitchFamily="18" charset="0"/>
              </a:rPr>
              <a:t>Cola</a:t>
            </a:r>
            <a:r>
              <a:rPr lang="ru-RU" sz="1000" dirty="0">
                <a:latin typeface="Times New Roman" pitchFamily="18" charset="0"/>
                <a:cs typeface="Times New Roman" pitchFamily="18" charset="0"/>
              </a:rPr>
              <a:t> – генерального партнера Всемирных зимних игр Специальной Олимпиады.</a:t>
            </a:r>
          </a:p>
        </p:txBody>
      </p:sp>
      <p:pic>
        <p:nvPicPr>
          <p:cNvPr id="3074" name="Picture 2" descr="G:\газеты\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3015" y="334566"/>
            <a:ext cx="2949845" cy="194421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573016" y="2554444"/>
            <a:ext cx="2950026" cy="2554545"/>
          </a:xfrm>
          <a:prstGeom prst="rect">
            <a:avLst/>
          </a:prstGeom>
        </p:spPr>
        <p:txBody>
          <a:bodyPr wrap="square">
            <a:spAutoFit/>
          </a:bodyPr>
          <a:lstStyle/>
          <a:p>
            <a:pPr algn="ctr" fontAlgn="base"/>
            <a:r>
              <a:rPr lang="ru-RU" sz="1000" b="1" dirty="0">
                <a:latin typeface="Times New Roman" pitchFamily="18" charset="0"/>
                <a:cs typeface="Times New Roman" pitchFamily="18" charset="0"/>
              </a:rPr>
              <a:t>Встреча студентов со специалистом </a:t>
            </a:r>
            <a:r>
              <a:rPr lang="ru-RU" sz="1000" b="1" dirty="0" err="1">
                <a:latin typeface="Times New Roman" pitchFamily="18" charset="0"/>
                <a:cs typeface="Times New Roman" pitchFamily="18" charset="0"/>
              </a:rPr>
              <a:t>Роспотребнадзора</a:t>
            </a:r>
            <a:endParaRPr lang="ru-RU" sz="1000" b="1" dirty="0">
              <a:latin typeface="Times New Roman" pitchFamily="18" charset="0"/>
              <a:cs typeface="Times New Roman" pitchFamily="18" charset="0"/>
            </a:endParaRPr>
          </a:p>
          <a:p>
            <a:pPr fontAlgn="base"/>
            <a:r>
              <a:rPr lang="ru-RU" sz="1000" dirty="0">
                <a:latin typeface="Times New Roman" pitchFamily="18" charset="0"/>
                <a:cs typeface="Times New Roman" pitchFamily="18" charset="0"/>
              </a:rPr>
              <a:t> </a:t>
            </a:r>
          </a:p>
          <a:p>
            <a:pPr fontAlgn="base"/>
            <a:r>
              <a:rPr lang="ru-RU" sz="1000" dirty="0">
                <a:latin typeface="Times New Roman" pitchFamily="18" charset="0"/>
                <a:cs typeface="Times New Roman" pitchFamily="18" charset="0"/>
              </a:rPr>
              <a:t>    Накануне  Всероссийской недели финансовой грамотности состоялась встреча студентов колледжа с Хасановой Эльвирой </a:t>
            </a:r>
            <a:r>
              <a:rPr lang="ru-RU" sz="1000" dirty="0" err="1">
                <a:latin typeface="Times New Roman" pitchFamily="18" charset="0"/>
                <a:cs typeface="Times New Roman" pitchFamily="18" charset="0"/>
              </a:rPr>
              <a:t>Рашитовной</a:t>
            </a:r>
            <a:r>
              <a:rPr lang="ru-RU" sz="1000" dirty="0">
                <a:latin typeface="Times New Roman" pitchFamily="18" charset="0"/>
                <a:cs typeface="Times New Roman" pitchFamily="18" charset="0"/>
              </a:rPr>
              <a:t>,  специалистом - экспертом Управления </a:t>
            </a:r>
            <a:r>
              <a:rPr lang="ru-RU" sz="1000" dirty="0" err="1">
                <a:latin typeface="Times New Roman" pitchFamily="18" charset="0"/>
                <a:cs typeface="Times New Roman" pitchFamily="18" charset="0"/>
              </a:rPr>
              <a:t>Роспотребнадзора</a:t>
            </a:r>
            <a:r>
              <a:rPr lang="ru-RU" sz="1000" dirty="0">
                <a:latin typeface="Times New Roman" pitchFamily="18" charset="0"/>
                <a:cs typeface="Times New Roman" pitchFamily="18" charset="0"/>
              </a:rPr>
              <a:t> в РТ в </a:t>
            </a:r>
            <a:r>
              <a:rPr lang="ru-RU" sz="1000" dirty="0" err="1">
                <a:latin typeface="Times New Roman" pitchFamily="18" charset="0"/>
                <a:cs typeface="Times New Roman" pitchFamily="18" charset="0"/>
              </a:rPr>
              <a:t>Бугульминском</a:t>
            </a:r>
            <a:r>
              <a:rPr lang="ru-RU" sz="1000" dirty="0">
                <a:latin typeface="Times New Roman" pitchFamily="18" charset="0"/>
                <a:cs typeface="Times New Roman" pitchFamily="18" charset="0"/>
              </a:rPr>
              <a:t> районе. В ходе встречи выпускникам было рассказано о структуре и функциях </a:t>
            </a:r>
            <a:r>
              <a:rPr lang="ru-RU" sz="1000" dirty="0" err="1">
                <a:latin typeface="Times New Roman" pitchFamily="18" charset="0"/>
                <a:cs typeface="Times New Roman" pitchFamily="18" charset="0"/>
              </a:rPr>
              <a:t>Роспотребнадзора</a:t>
            </a:r>
            <a:r>
              <a:rPr lang="ru-RU" sz="1000" dirty="0">
                <a:latin typeface="Times New Roman" pitchFamily="18" charset="0"/>
                <a:cs typeface="Times New Roman" pitchFamily="18" charset="0"/>
              </a:rPr>
              <a:t>, специфике работы отделов и территориальных отделов Управления, об изменениях законодательства регулирующего вопросы санитарно-эпидемиологического благополучия, целях и задачах стоящих перед санитарной службой, перспективах ее развития.</a:t>
            </a:r>
          </a:p>
        </p:txBody>
      </p:sp>
      <p:pic>
        <p:nvPicPr>
          <p:cNvPr id="3075" name="Picture 3" descr="G:\газеты\9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3016" y="5108989"/>
            <a:ext cx="2950026" cy="1944335"/>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32656" y="4799062"/>
            <a:ext cx="3024336" cy="4862870"/>
          </a:xfrm>
          <a:prstGeom prst="rect">
            <a:avLst/>
          </a:prstGeom>
        </p:spPr>
        <p:txBody>
          <a:bodyPr wrap="square">
            <a:spAutoFit/>
          </a:bodyPr>
          <a:lstStyle/>
          <a:p>
            <a:pPr algn="ctr" fontAlgn="base"/>
            <a:r>
              <a:rPr lang="ru-RU" sz="1000" b="1" i="1" dirty="0">
                <a:latin typeface="Times New Roman" pitchFamily="18" charset="0"/>
                <a:cs typeface="Times New Roman" pitchFamily="18" charset="0"/>
              </a:rPr>
              <a:t>Встреча студентов колледжа с капитаном 3 ранга Юрием Дмитриевичем Алексеевым</a:t>
            </a:r>
          </a:p>
          <a:p>
            <a:pPr fontAlgn="base"/>
            <a:r>
              <a:rPr lang="ru-RU" sz="1000" dirty="0">
                <a:latin typeface="Times New Roman" pitchFamily="18" charset="0"/>
                <a:cs typeface="Times New Roman" pitchFamily="18" charset="0"/>
              </a:rPr>
              <a:t> </a:t>
            </a:r>
          </a:p>
          <a:p>
            <a:pPr fontAlgn="base"/>
            <a:r>
              <a:rPr lang="ru-RU" sz="1000" dirty="0">
                <a:latin typeface="Times New Roman" pitchFamily="18" charset="0"/>
                <a:cs typeface="Times New Roman" pitchFamily="18" charset="0"/>
              </a:rPr>
              <a:t>25 марта в рамках месячника гражданственности и патриотизма прошла встреча  студентов колледжа с  капитаном 3 ранга Юрием Алексеевичем Алексеевым. На встрече присутствовало 75 студентов. Юрий Дмитриевич рассказал студентам, как попасть в Морфлот, что для многих молодых юношей служба на флоте связана с романтикой. Однако в дальнейшем это представление изменяется, так как в ВМФ военнослужащих ждет не только красивая форма и бескрайние просторы моря, но и более будничные ежедневные обязанности.</a:t>
            </a:r>
          </a:p>
          <a:p>
            <a:pPr fontAlgn="base"/>
            <a:r>
              <a:rPr lang="ru-RU" sz="1000" dirty="0">
                <a:latin typeface="Times New Roman" pitchFamily="18" charset="0"/>
                <a:cs typeface="Times New Roman" pitchFamily="18" charset="0"/>
              </a:rPr>
              <a:t>Служба в ВМФ считается престижной, и попасть служить на флот стремятся многие призывники и контрактники. О своем желании поступить на службу в ВМФ призывник должен заявить во время прохождения медкомиссии в военкомате. Если стремление служить на флоте очень сильно, юноша может обратиться в отдел кадров выбранной войсковой части подразделения </a:t>
            </a:r>
            <a:r>
              <a:rPr lang="ru-RU" sz="1000" dirty="0" err="1">
                <a:latin typeface="Times New Roman" pitchFamily="18" charset="0"/>
                <a:cs typeface="Times New Roman" pitchFamily="18" charset="0"/>
              </a:rPr>
              <a:t>морфлота</a:t>
            </a:r>
            <a:r>
              <a:rPr lang="ru-RU" sz="1000" dirty="0">
                <a:latin typeface="Times New Roman" pitchFamily="18" charset="0"/>
                <a:cs typeface="Times New Roman" pitchFamily="18" charset="0"/>
              </a:rPr>
              <a:t> и узнать, планируется ли набор матросов в данный призыв. Если ответ будет положительным, призывник может получить приглашение на службу в данную часть, которое необходимо будет передать в военкомат по месту жительства. Все требования к физическим и психологическим показателям здоровья для контрактников остаются такими же, как и для призывников.</a:t>
            </a:r>
          </a:p>
        </p:txBody>
      </p:sp>
      <p:pic>
        <p:nvPicPr>
          <p:cNvPr id="3076" name="Picture 4" descr="G:\газеты\8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668" y="9591062"/>
            <a:ext cx="2808312" cy="1850933"/>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573015" y="7230497"/>
            <a:ext cx="2950027" cy="3477875"/>
          </a:xfrm>
          <a:prstGeom prst="rect">
            <a:avLst/>
          </a:prstGeom>
        </p:spPr>
        <p:txBody>
          <a:bodyPr wrap="square">
            <a:spAutoFit/>
          </a:bodyPr>
          <a:lstStyle/>
          <a:p>
            <a:pPr algn="ctr" fontAlgn="base"/>
            <a:r>
              <a:rPr lang="ru-RU" sz="1000" b="1" i="1" dirty="0">
                <a:latin typeface="Times New Roman" pitchFamily="18" charset="0"/>
                <a:cs typeface="Times New Roman" pitchFamily="18" charset="0"/>
              </a:rPr>
              <a:t>День гимнастики</a:t>
            </a:r>
          </a:p>
          <a:p>
            <a:pPr fontAlgn="base"/>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
            </a:r>
            <a:br>
              <a:rPr lang="ru-RU" sz="1000" dirty="0">
                <a:latin typeface="Times New Roman" pitchFamily="18" charset="0"/>
                <a:cs typeface="Times New Roman" pitchFamily="18" charset="0"/>
              </a:rPr>
            </a:br>
            <a:r>
              <a:rPr lang="ru-RU" sz="1000" dirty="0">
                <a:latin typeface="Times New Roman" pitchFamily="18" charset="0"/>
                <a:cs typeface="Times New Roman" pitchFamily="18" charset="0"/>
              </a:rPr>
              <a:t>13 смарта 2021 года в </a:t>
            </a:r>
            <a:r>
              <a:rPr lang="ru-RU" sz="1000" dirty="0" err="1">
                <a:latin typeface="Times New Roman" pitchFamily="18" charset="0"/>
                <a:cs typeface="Times New Roman" pitchFamily="18" charset="0"/>
              </a:rPr>
              <a:t>Бугульминском</a:t>
            </a:r>
            <a:r>
              <a:rPr lang="ru-RU" sz="1000" dirty="0">
                <a:latin typeface="Times New Roman" pitchFamily="18" charset="0"/>
                <a:cs typeface="Times New Roman" pitchFamily="18" charset="0"/>
              </a:rPr>
              <a:t> аграрном колледже  прошёл  «День гимнастики», посвященный к 90-летию Всесоюзного комплекса «Готов к труду и обороне». Принимали участие все желающие, но не все справились с заданиями.  Было более  30 учащихся.  Студенты смогли попробовать свои силы и выполнить нормативы:</a:t>
            </a:r>
          </a:p>
          <a:p>
            <a:pPr fontAlgn="base"/>
            <a:r>
              <a:rPr lang="ru-RU" sz="1000" dirty="0">
                <a:latin typeface="Times New Roman" pitchFamily="18" charset="0"/>
                <a:cs typeface="Times New Roman" pitchFamily="18" charset="0"/>
              </a:rPr>
              <a:t>Наклон вперед из положения стоя с прямыми ногами на гимнастической скамье.</a:t>
            </a:r>
          </a:p>
          <a:p>
            <a:pPr fontAlgn="base"/>
            <a:r>
              <a:rPr lang="ru-RU" sz="1000" dirty="0">
                <a:latin typeface="Times New Roman" pitchFamily="18" charset="0"/>
                <a:cs typeface="Times New Roman" pitchFamily="18" charset="0"/>
              </a:rPr>
              <a:t>Силовая гимнастика (подтягивание на низкой и высокой перекладине, рывок гири и сгибание и разгибание рук в упоре лежа на полу.</a:t>
            </a:r>
          </a:p>
          <a:p>
            <a:pPr fontAlgn="base"/>
            <a:r>
              <a:rPr lang="ru-RU" sz="1000" dirty="0">
                <a:latin typeface="Times New Roman" pitchFamily="18" charset="0"/>
                <a:cs typeface="Times New Roman" pitchFamily="18" charset="0"/>
              </a:rPr>
              <a:t>Поднимание туловища из положения лежа на спине за 1 мин.</a:t>
            </a:r>
          </a:p>
          <a:p>
            <a:pPr fontAlgn="base"/>
            <a:r>
              <a:rPr lang="ru-RU" sz="1000" dirty="0">
                <a:latin typeface="Times New Roman" pitchFamily="18" charset="0"/>
                <a:cs typeface="Times New Roman" pitchFamily="18" charset="0"/>
              </a:rPr>
              <a:t>Прыжок в длину с места.</a:t>
            </a:r>
          </a:p>
          <a:p>
            <a:pPr fontAlgn="base"/>
            <a:r>
              <a:rPr lang="ru-RU" sz="1000" dirty="0">
                <a:latin typeface="Times New Roman" pitchFamily="18" charset="0"/>
                <a:cs typeface="Times New Roman" pitchFamily="18" charset="0"/>
              </a:rPr>
              <a:t>День завершился. Праздничное настроение, запас энергии и здоровья унесли с собой   все участники мероприятия.  Все получили массу впечатлений.</a:t>
            </a:r>
          </a:p>
        </p:txBody>
      </p:sp>
      <p:sp>
        <p:nvSpPr>
          <p:cNvPr id="12" name="TextBox 11">
            <a:extLst>
              <a:ext uri="{FF2B5EF4-FFF2-40B4-BE49-F238E27FC236}">
                <a16:creationId xmlns:a16="http://schemas.microsoft.com/office/drawing/2014/main" xmlns="" id="{15914D9F-EAE7-4ED9-B861-4967E52060E7}"/>
              </a:ext>
            </a:extLst>
          </p:cNvPr>
          <p:cNvSpPr txBox="1"/>
          <p:nvPr/>
        </p:nvSpPr>
        <p:spPr>
          <a:xfrm>
            <a:off x="163966" y="11518939"/>
            <a:ext cx="3427012"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Студенческая газета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Фордзон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Ответственный за </a:t>
            </a:r>
            <a:r>
              <a:rPr kumimoji="0" lang="ru-RU" sz="1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выпуск</a:t>
            </a:r>
            <a:r>
              <a:rPr lang="ru-RU" sz="1000" dirty="0">
                <a:solidFill>
                  <a:prstClr val="black"/>
                </a:solidFill>
                <a:latin typeface="Times New Roman" pitchFamily="18" charset="0"/>
                <a:cs typeface="Times New Roman" pitchFamily="18" charset="0"/>
              </a:rPr>
              <a:t>-</a:t>
            </a:r>
            <a:r>
              <a:rPr kumimoji="0" lang="ru-RU" sz="10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Фомичёва А.В</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aseline="0" dirty="0" err="1" smtClean="0">
                <a:solidFill>
                  <a:prstClr val="black"/>
                </a:solidFill>
                <a:latin typeface="Times New Roman" pitchFamily="18" charset="0"/>
                <a:cs typeface="Times New Roman" pitchFamily="18" charset="0"/>
              </a:rPr>
              <a:t>Деркач</a:t>
            </a:r>
            <a:r>
              <a:rPr lang="ru-RU" sz="1000" baseline="0" dirty="0" smtClean="0">
                <a:solidFill>
                  <a:prstClr val="black"/>
                </a:solidFill>
                <a:latin typeface="Times New Roman" pitchFamily="18" charset="0"/>
                <a:cs typeface="Times New Roman" pitchFamily="18" charset="0"/>
              </a:rPr>
              <a:t> В.</a:t>
            </a:r>
            <a:r>
              <a:rPr lang="ru-RU" sz="1000" dirty="0" smtClean="0">
                <a:solidFill>
                  <a:prstClr val="black"/>
                </a:solidFill>
                <a:latin typeface="Times New Roman" pitchFamily="18" charset="0"/>
                <a:cs typeface="Times New Roman" pitchFamily="18" charset="0"/>
              </a:rPr>
              <a:t> - Салахов А.</a:t>
            </a:r>
            <a:endPar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3" name="Прямоугольник 12">
            <a:extLst>
              <a:ext uri="{FF2B5EF4-FFF2-40B4-BE49-F238E27FC236}">
                <a16:creationId xmlns:a16="http://schemas.microsoft.com/office/drawing/2014/main" xmlns="" id="{D29D8ADA-E229-4A27-8039-FE6AEE5A21DC}"/>
              </a:ext>
            </a:extLst>
          </p:cNvPr>
          <p:cNvSpPr/>
          <p:nvPr/>
        </p:nvSpPr>
        <p:spPr>
          <a:xfrm>
            <a:off x="2651730" y="11441995"/>
            <a:ext cx="4042304" cy="553998"/>
          </a:xfrm>
          <a:prstGeom prst="rect">
            <a:avLst/>
          </a:prstGeom>
        </p:spPr>
        <p:txBody>
          <a:bodyPr wrap="square">
            <a:spAutoFit/>
          </a:bodyPr>
          <a:lstStyle/>
          <a:p>
            <a:pPr fontAlgn="t"/>
            <a:r>
              <a:rPr lang="ru-RU" sz="1000" dirty="0">
                <a:solidFill>
                  <a:prstClr val="black"/>
                </a:solidFill>
                <a:latin typeface="Times New Roman" pitchFamily="18" charset="0"/>
                <a:cs typeface="Times New Roman" pitchFamily="18" charset="0"/>
              </a:rPr>
              <a:t>Наш адрес: 423230, РТ, </a:t>
            </a:r>
            <a:r>
              <a:rPr lang="ru-RU" sz="1000" dirty="0" err="1">
                <a:solidFill>
                  <a:prstClr val="black"/>
                </a:solidFill>
                <a:latin typeface="Times New Roman" pitchFamily="18" charset="0"/>
                <a:cs typeface="Times New Roman" pitchFamily="18" charset="0"/>
              </a:rPr>
              <a:t>г.Бугульма</a:t>
            </a:r>
            <a:r>
              <a:rPr lang="ru-RU" sz="1000" dirty="0">
                <a:solidFill>
                  <a:prstClr val="black"/>
                </a:solidFill>
                <a:latin typeface="Times New Roman" pitchFamily="18" charset="0"/>
                <a:cs typeface="Times New Roman" pitchFamily="18" charset="0"/>
              </a:rPr>
              <a:t>, </a:t>
            </a:r>
            <a:r>
              <a:rPr lang="ru-RU" sz="1000" dirty="0" err="1">
                <a:solidFill>
                  <a:prstClr val="black"/>
                </a:solidFill>
                <a:latin typeface="Times New Roman" pitchFamily="18" charset="0"/>
                <a:cs typeface="Times New Roman" pitchFamily="18" charset="0"/>
              </a:rPr>
              <a:t>ул.Ленина</a:t>
            </a:r>
            <a:r>
              <a:rPr lang="ru-RU" sz="1000" dirty="0">
                <a:solidFill>
                  <a:prstClr val="black"/>
                </a:solidFill>
                <a:latin typeface="Times New Roman" pitchFamily="18" charset="0"/>
                <a:cs typeface="Times New Roman" pitchFamily="18" charset="0"/>
              </a:rPr>
              <a:t>, 135</a:t>
            </a:r>
            <a:r>
              <a:rPr lang="en-US" sz="1000" dirty="0">
                <a:solidFill>
                  <a:prstClr val="black"/>
                </a:solidFill>
                <a:latin typeface="Times New Roman" pitchFamily="18" charset="0"/>
                <a:cs typeface="Times New Roman" pitchFamily="18" charset="0"/>
              </a:rPr>
              <a:t> </a:t>
            </a:r>
            <a:endParaRPr lang="ru-RU" sz="1000" dirty="0">
              <a:solidFill>
                <a:prstClr val="black"/>
              </a:solidFill>
              <a:latin typeface="Times New Roman" pitchFamily="18" charset="0"/>
              <a:cs typeface="Times New Roman" pitchFamily="18" charset="0"/>
            </a:endParaRPr>
          </a:p>
          <a:p>
            <a:pPr fontAlgn="t"/>
            <a:r>
              <a:rPr lang="ru-RU" sz="1000" dirty="0">
                <a:solidFill>
                  <a:prstClr val="black"/>
                </a:solidFill>
                <a:latin typeface="Times New Roman" pitchFamily="18" charset="0"/>
                <a:cs typeface="Times New Roman" pitchFamily="18" charset="0"/>
              </a:rPr>
              <a:t>телефон 8 (85594) 4-66-93 факс 8 ( 85594) 4-66-93</a:t>
            </a:r>
          </a:p>
          <a:p>
            <a:pPr fontAlgn="t"/>
            <a:r>
              <a:rPr lang="en-US" sz="1000" dirty="0">
                <a:solidFill>
                  <a:prstClr val="black"/>
                </a:solidFill>
                <a:latin typeface="Times New Roman" pitchFamily="18" charset="0"/>
                <a:cs typeface="Times New Roman" pitchFamily="18" charset="0"/>
              </a:rPr>
              <a:t>E-Mail:</a:t>
            </a:r>
            <a:r>
              <a:rPr lang="ru-RU" sz="1000" dirty="0">
                <a:solidFill>
                  <a:prstClr val="black"/>
                </a:solidFill>
                <a:latin typeface="Times New Roman" pitchFamily="18" charset="0"/>
                <a:cs typeface="Times New Roman" pitchFamily="18" charset="0"/>
              </a:rPr>
              <a:t> </a:t>
            </a:r>
            <a:r>
              <a:rPr lang="en-US" sz="1000" dirty="0">
                <a:solidFill>
                  <a:prstClr val="black"/>
                </a:solidFill>
                <a:latin typeface="Times New Roman" pitchFamily="18" charset="0"/>
                <a:cs typeface="Times New Roman" pitchFamily="18" charset="0"/>
              </a:rPr>
              <a:t>pu75@yandex.ru </a:t>
            </a:r>
            <a:r>
              <a:rPr lang="en-US" sz="1000" dirty="0">
                <a:solidFill>
                  <a:prstClr val="black"/>
                </a:solidFill>
                <a:latin typeface="Times New Roman" pitchFamily="18" charset="0"/>
                <a:cs typeface="Times New Roman" pitchFamily="18" charset="0"/>
                <a:hlinkClick r:id="rId5"/>
              </a:rPr>
              <a:t>Bak.Agrarnyy@tatar.ru</a:t>
            </a:r>
            <a:r>
              <a:rPr lang="ru-RU" sz="1000" dirty="0">
                <a:solidFill>
                  <a:prstClr val="black"/>
                </a:solidFill>
                <a:latin typeface="Times New Roman" pitchFamily="18" charset="0"/>
                <a:cs typeface="Times New Roman" pitchFamily="18" charset="0"/>
              </a:rPr>
              <a:t>               Тираж – 50 экз.</a:t>
            </a:r>
            <a:endParaRPr lang="en-US" sz="10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9416724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237</Words>
  <Application>Microsoft Office PowerPoint</Application>
  <PresentationFormat>Произвольный</PresentationFormat>
  <Paragraphs>73</Paragraphs>
  <Slides>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vt:i4>
      </vt:variant>
    </vt:vector>
  </HeadingPairs>
  <TitlesOfParts>
    <vt:vector size="4" baseType="lpstr">
      <vt:lpstr>Тема Office</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Компьютер</dc:creator>
  <cp:lastModifiedBy>Artur</cp:lastModifiedBy>
  <cp:revision>5</cp:revision>
  <dcterms:created xsi:type="dcterms:W3CDTF">2021-04-13T05:02:01Z</dcterms:created>
  <dcterms:modified xsi:type="dcterms:W3CDTF">2021-04-13T05:54:52Z</dcterms:modified>
</cp:coreProperties>
</file>